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1728">
          <p15:clr>
            <a:srgbClr val="A4A3A4"/>
          </p15:clr>
        </p15:guide>
        <p15:guide id="3" pos="288">
          <p15:clr>
            <a:srgbClr val="9AA0A6"/>
          </p15:clr>
        </p15:guide>
        <p15:guide id="4" orient="horz" pos="291">
          <p15:clr>
            <a:srgbClr val="9AA0A6"/>
          </p15:clr>
        </p15:guide>
        <p15:guide id="5" pos="4608">
          <p15:clr>
            <a:srgbClr val="9AA0A6"/>
          </p15:clr>
        </p15:guide>
        <p15:guide id="6" orient="horz" pos="6045">
          <p15:clr>
            <a:srgbClr val="9AA0A6"/>
          </p15:clr>
        </p15:guide>
        <p15:guide id="7" orient="horz" pos="521">
          <p15:clr>
            <a:srgbClr val="9AA0A6"/>
          </p15:clr>
        </p15:guide>
        <p15:guide id="8" pos="3168">
          <p15:clr>
            <a:srgbClr val="9AA0A6"/>
          </p15:clr>
        </p15:guide>
        <p15:guide id="9" pos="24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1728"/>
        <p:guide pos="288"/>
        <p:guide pos="291" orient="horz"/>
        <p:guide pos="4608"/>
        <p:guide pos="6045" orient="horz"/>
        <p:guide pos="521" orient="horz"/>
        <p:guide pos="3168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e26220347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e2622034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68084815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a06808481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Develop your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idea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first!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Divide your clay into four pieces: one for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base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two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coils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, and one for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everything else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for emergencies.</a:t>
            </a:r>
            <a:endParaRPr sz="9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Make the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bottom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a disc of clay that is 1-1.5 cm thick and 7-10 cm in diameter.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Store any leftovers 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 your bag.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Stretch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coils by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spreading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your fingers while rolling.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Smooth your coils together using only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one finger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or one thumb.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Don’t pinch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on either side because you will make your pot very dry and thin.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Add a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foot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by attaching a coil.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Scribe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and then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trim the 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Coat your pot with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white slip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 Let it dry and add coats until there are </a:t>
            </a:r>
            <a:r>
              <a:rPr b="1"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 streaks</a:t>
            </a:r>
            <a:r>
              <a:rPr lang="en" sz="9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首先发展您的想法！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将您的粘土分为四个：一个用于底座，两个用于线圈，另一个用于其他所有物品和紧急情况。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使底部：粘土圆盘厚1-1.5厘米，直径为7-10厘米。将所有剩菜存放在您的包中。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滚动时通过手指张开手指来拉伸线圈。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仅使用一根手指或一只拇指一起将线圈平滑在一起。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不要在两边捏，因为您会使锅非常干燥。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通过连接线圈加入一只脚。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抄写员，然后修剪嘴唇。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Open Sans"/>
                <a:ea typeface="Open Sans"/>
                <a:cs typeface="Open Sans"/>
                <a:sym typeface="Open Sans"/>
              </a:rPr>
              <a:t>用白色滑涂锅。让它干燥并加入外套，直到没有条纹为止。</a:t>
            </a:r>
            <a:endParaRPr sz="9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Clay vessel evaluation criteria</a:t>
            </a:r>
            <a:endParaRPr b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Bewertungskriterien für Tongefäße</a:t>
            </a:r>
            <a:endParaRPr b="1" i="1" sz="24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 skills: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strength, balance, and surface finish of your clay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Tonbearbeitung: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 Festigkeit, Balance und Oberflächenbeschaffenheit Ihres Tongefäßes.</a:t>
            </a:r>
            <a:endParaRPr i="1" sz="1200">
              <a:solidFill>
                <a:srgbClr val="999999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Quality of carving: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The complexity, quality, fullness, and craft of the patterns and line drawing on your vessel.</a:t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Qualität der Schnitzereien: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Die Komplexität, Qualität, Fülle und handwerkliche Ausführung der Muster und Linienzeichnungen auf Ihrem Gefäß.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Daily clean-up habits: </a:t>
            </a:r>
            <a:r>
              <a:rPr lang="en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Cleaning your table and floor so it is clean and has no streaks.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bin"/>
              <a:ea typeface="Cabin"/>
              <a:cs typeface="Cabin"/>
              <a:sym typeface="Cabi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Tägliche Reinigungsgewohnheiten: </a:t>
            </a:r>
            <a:r>
              <a:rPr i="1" lang="en" sz="12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Tisch und Boden so reinigen, dass sie sauber und streifenfrei sind.</a:t>
            </a:r>
            <a:endParaRPr i="1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5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Vocabulary for the clay vessel</a:t>
            </a:r>
            <a:endParaRPr b="1" sz="2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Vokabeln für das Tongefäß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apron	a piece of cloth that you wear to protect your clothes from getting dirty.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Schürze	ein Stück Stoff, das man trägt, um seine Kleidung vor Verschmutzung zu schützen.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carving	scratching into clay to change its shape or to make a picture or pattern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Schnitzen	das Einritzen in Ton, um seine Form zu verändern oder ein Bild oder Muster zu erzeugen.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ceramic	a material that starts soft like clay, but then becomes very hard after it is cooked to a very high temperature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Keramik 	ein Material, das anfangs weich wie Ton ist, aber nach dem Brennen bei sehr hoher Temperatur sehr hart wird.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clay	a soft material used for making pots, bricks, and sculptures that becomes very hard when it is heated up. 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Ton	ein weiches Material, aus dem Töpfe, Ziegel und Skulpturen hergestellt werden, das beim Erhitzen sehr hart wird.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coil	a thin piece of clay that looks like a snake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spiralförmig	ein dünnes Stück Ton, das wie eine Schlange aussieht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earthenware	a kind of clay that is fired to a lower temperature and that needs to be glazed before becoming watertight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Steingut	eine Art Ton, der bei niedrigerer Temperatur gebrannt wird und vor dem Wasserdichtwerden glasiert werden muss.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foot	the bottom of a pot where it sits on a table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Fuß	der Boden eines Topfes, wo er auf einem Tisch steht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glaze	a material that you can paint onto ceramic that turns into glass when fired in a kiln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Glasur	ein Material, das man auf Keramik auftragen kann und das beim Brennen im Ofen zu Glas wird</a:t>
            </a:r>
            <a:endParaRPr b="1" i="1"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457200" y="461700"/>
            <a:ext cx="6858000" cy="913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85900" lvl="0" marL="1485900" marR="25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glazing	for clay: brushing on a paint-like layer to a pot that will later become a layer of glass; for painting: using very thin transparent layers of paint to change the colour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Glasieren	bei Ton: Auftragen einer farbähnlichen Schicht auf ein Gefäß, das später mit Glas überzogen wird; beim Malen: Verwenden sehr dünner, transparenter Farbschichten, um die Farbe zu verändern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handle	the part of something that is used to lift or carry it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Griff	der Teil von etwas, der zum Anheben oder Tragen verwendet wird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kiln	an oven used to heat up clay enough to become a hard ceramic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Brennofen	Ein Ofen, der zum Erhitzen von Ton verwendet wird, bis dieser zu harter Keramik wird.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lid	the top of a pot that you can take off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Deckel	der obere Teil eines Topfes, den man abnehmen kann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lip	the top edge of a pot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Lippe	der obere Rand eines Topfes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paddling	hitting clay with wood to make it stronger, smoother, and a better shape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Paddeln 	 Ton mit Holz bearbeiten, um ihn fester, glatter und formschöner zu machen.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pattern	a drawing that repeats in a beautiful way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Muster	eine Zeichnung, die sich auf schöne Weise wiederholt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pinch	squeezing something between your thumb and finger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kneifen	etwas zwischen Daumen und Zeigefinger zusammendrücken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rib	a piece of silicone or wood used to smoothly shape some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Rippe	ein Stück Silikon oder Holz, das verwendet wird, um etwas Ton glatt zu formen.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score	carve Xs or parallel lines to help join clay together with slip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30er-Markierung	Kreuze oder parallele Linien einritzen, um den Ton mit der Schlickermasse zu verbinden.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scraper	a piece of thin metal or plastic used to shave off thin pieces of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Schaber	ein Stück dünnes Metall oder Kunststoff, das zum Abschaben dünner Tonstücke verwendet wird.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scribe	mark an even and straight line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Schreiber	eine gerade und gleichmäßige Linie markieren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shave	scrape bumps and fuzz from the surface of something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rasieren	Unebenheiten und Flaum von der Oberfläche von etwas abkratzen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slip	a liquid clay that you can use like glue to attach things together, or paint onto your clay to change its colour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Schlicker 	eine flüssige Modelliermasse, die man wie Klebstoff verwenden kann, um Dinge miteinander zu verbinden oder um die Farbe der Modelliermasse zu verändern.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stretch	pulling something to make it longer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dehnen	etwas ziehen, um es länger zu machen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terracotta	an unglazed reddish-brown earthenware clay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Terrakotta	ein unglasierter, rötlich-brauner Steingutton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transfer	to move or copy something</a:t>
            </a:r>
            <a:endParaRPr b="1" sz="100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übertragen	etwas verschieben oder kopieren</a:t>
            </a:r>
            <a:endParaRPr i="1" sz="1000">
              <a:solidFill>
                <a:schemeClr val="dk1"/>
              </a:solidFill>
            </a:endParaRPr>
          </a:p>
          <a:p>
            <a:pPr indent="-1485900" lvl="0" marL="1485900" marR="254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trim	remove extra clay with a tool</a:t>
            </a:r>
            <a:endParaRPr sz="115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-1485900" lvl="0" marL="1485900" marR="25400" rtl="0" algn="l">
              <a:lnSpc>
                <a:spcPct val="113000"/>
              </a:lnSpc>
              <a:spcBef>
                <a:spcPts val="0"/>
              </a:spcBef>
              <a:spcAft>
                <a:spcPts val="7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000">
                <a:solidFill>
                  <a:srgbClr val="999999"/>
                </a:solidFill>
                <a:latin typeface="Cabin"/>
                <a:ea typeface="Cabin"/>
                <a:cs typeface="Cabin"/>
                <a:sym typeface="Cabin"/>
              </a:rPr>
              <a:t>Trimmen	Überschüssigen Ton mit einem Werkzeug entfernen</a:t>
            </a:r>
            <a:endParaRPr b="1" i="1" sz="10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